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0"/>
  </p:notesMasterIdLst>
  <p:handoutMasterIdLst>
    <p:handoutMasterId r:id="rId21"/>
  </p:handoutMasterIdLst>
  <p:sldIdLst>
    <p:sldId id="341" r:id="rId5"/>
    <p:sldId id="363" r:id="rId6"/>
    <p:sldId id="367" r:id="rId7"/>
    <p:sldId id="368" r:id="rId8"/>
    <p:sldId id="365" r:id="rId9"/>
    <p:sldId id="364" r:id="rId10"/>
    <p:sldId id="369" r:id="rId11"/>
    <p:sldId id="370" r:id="rId12"/>
    <p:sldId id="371" r:id="rId13"/>
    <p:sldId id="372" r:id="rId14"/>
    <p:sldId id="373" r:id="rId15"/>
    <p:sldId id="374" r:id="rId16"/>
    <p:sldId id="375" r:id="rId17"/>
    <p:sldId id="376" r:id="rId18"/>
    <p:sldId id="366" r:id="rId1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5" d="100"/>
          <a:sy n="95" d="100"/>
        </p:scale>
        <p:origin x="90" y="21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a:t>
            </a:fld>
            <a:endParaRPr lang="en-GB" altLang="en-US"/>
          </a:p>
        </p:txBody>
      </p:sp>
    </p:spTree>
    <p:extLst>
      <p:ext uri="{BB962C8B-B14F-4D97-AF65-F5344CB8AC3E}">
        <p14:creationId xmlns:p14="http://schemas.microsoft.com/office/powerpoint/2010/main" val="2865559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9</a:t>
            </a:fld>
            <a:endParaRPr lang="en-GB" altLang="en-US"/>
          </a:p>
        </p:txBody>
      </p:sp>
    </p:spTree>
    <p:extLst>
      <p:ext uri="{BB962C8B-B14F-4D97-AF65-F5344CB8AC3E}">
        <p14:creationId xmlns:p14="http://schemas.microsoft.com/office/powerpoint/2010/main" val="2990047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13</a:t>
            </a:fld>
            <a:endParaRPr lang="en-GB" altLang="en-US"/>
          </a:p>
        </p:txBody>
      </p:sp>
    </p:spTree>
    <p:extLst>
      <p:ext uri="{BB962C8B-B14F-4D97-AF65-F5344CB8AC3E}">
        <p14:creationId xmlns:p14="http://schemas.microsoft.com/office/powerpoint/2010/main" val="27431684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SWS-23xxxx</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tcl.com/global/en/sweeva"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1947888" y="2224716"/>
            <a:ext cx="8296223" cy="1204284"/>
          </a:xfrm>
        </p:spPr>
        <p:txBody>
          <a:bodyPr/>
          <a:lstStyle/>
          <a:p>
            <a:pPr eaLnBrk="1" hangingPunct="1"/>
            <a:r>
              <a:rPr lang="en-GB" altLang="en-US" dirty="0"/>
              <a:t>TCL Views on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947888" y="4272811"/>
            <a:ext cx="7886700" cy="1500187"/>
          </a:xfrm>
        </p:spPr>
        <p:txBody>
          <a:bodyPr/>
          <a:lstStyle/>
          <a:p>
            <a:pPr marL="0" indent="0" eaLnBrk="1" hangingPunct="1">
              <a:buFontTx/>
              <a:buNone/>
            </a:pPr>
            <a:endParaRPr lang="en-GB" altLang="en-US" dirty="0"/>
          </a:p>
          <a:p>
            <a:pPr marL="0" indent="0" eaLnBrk="1" hangingPunct="1">
              <a:buFontTx/>
              <a:buNone/>
            </a:pPr>
            <a:r>
              <a:rPr lang="en-GB" altLang="en-US" dirty="0"/>
              <a:t> TCL Communication</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0B3644-A166-4AD5-8BE0-4924AD18AEC6}"/>
              </a:ext>
            </a:extLst>
          </p:cNvPr>
          <p:cNvSpPr>
            <a:spLocks noGrp="1"/>
          </p:cNvSpPr>
          <p:nvPr>
            <p:ph type="title"/>
          </p:nvPr>
        </p:nvSpPr>
        <p:spPr/>
        <p:txBody>
          <a:bodyPr/>
          <a:lstStyle/>
          <a:p>
            <a:r>
              <a:rPr lang="en-US" altLang="en-US" b="1" dirty="0"/>
              <a:t>Detailed Content -NTN</a:t>
            </a:r>
            <a:endParaRPr lang="en-US" dirty="0"/>
          </a:p>
        </p:txBody>
      </p:sp>
      <p:sp>
        <p:nvSpPr>
          <p:cNvPr id="3" name="Content Placeholder 2">
            <a:extLst>
              <a:ext uri="{FF2B5EF4-FFF2-40B4-BE49-F238E27FC236}">
                <a16:creationId xmlns:a16="http://schemas.microsoft.com/office/drawing/2014/main" id="{50FDCE34-C489-4AF1-A178-4C6D21C34A47}"/>
              </a:ext>
            </a:extLst>
          </p:cNvPr>
          <p:cNvSpPr>
            <a:spLocks noGrp="1"/>
          </p:cNvSpPr>
          <p:nvPr>
            <p:ph idx="1"/>
          </p:nvPr>
        </p:nvSpPr>
        <p:spPr/>
        <p:txBody>
          <a:bodyPr/>
          <a:lstStyle/>
          <a:p>
            <a:r>
              <a:rPr lang="en-US" dirty="0"/>
              <a:t>Extend the enhancements to 5G system architecture to support new use case (other than Rel-17 NTN identified use-cases e.g.-MBB, IoT, and </a:t>
            </a:r>
            <a:r>
              <a:rPr lang="en-US" dirty="0" err="1"/>
              <a:t>eMTC</a:t>
            </a:r>
            <a:r>
              <a:rPr lang="en-US" dirty="0"/>
              <a:t>) such as TV and MBS service over NTN</a:t>
            </a:r>
          </a:p>
          <a:p>
            <a:pPr marL="0" indent="0">
              <a:buNone/>
            </a:pPr>
            <a:r>
              <a:rPr lang="en-US" b="1" u="sng" dirty="0"/>
              <a:t>Unification phase key issues</a:t>
            </a:r>
          </a:p>
          <a:p>
            <a:r>
              <a:rPr lang="en-US" dirty="0"/>
              <a:t>Redesign 5G system taking into account characteristics of both terrestrial and satellite access components against a set of potential 5G/6G use case and service requirements.  The discussion on this key issue could be started in Rel-19 and continued later during upcoming releases. </a:t>
            </a:r>
          </a:p>
          <a:p>
            <a:endParaRPr lang="en-US" dirty="0"/>
          </a:p>
        </p:txBody>
      </p:sp>
    </p:spTree>
    <p:extLst>
      <p:ext uri="{BB962C8B-B14F-4D97-AF65-F5344CB8AC3E}">
        <p14:creationId xmlns:p14="http://schemas.microsoft.com/office/powerpoint/2010/main" val="3719939618"/>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18BD74-25FD-48E9-AE3A-CD2266A99106}"/>
              </a:ext>
            </a:extLst>
          </p:cNvPr>
          <p:cNvSpPr>
            <a:spLocks noGrp="1"/>
          </p:cNvSpPr>
          <p:nvPr>
            <p:ph type="title"/>
          </p:nvPr>
        </p:nvSpPr>
        <p:spPr/>
        <p:txBody>
          <a:bodyPr/>
          <a:lstStyle/>
          <a:p>
            <a:r>
              <a:rPr lang="en-US" altLang="en-US" b="1" dirty="0"/>
              <a:t>Detailed Content </a:t>
            </a:r>
            <a:r>
              <a:rPr lang="en-US" b="1" dirty="0"/>
              <a:t>XR</a:t>
            </a:r>
          </a:p>
        </p:txBody>
      </p:sp>
      <p:sp>
        <p:nvSpPr>
          <p:cNvPr id="3" name="Content Placeholder 2">
            <a:extLst>
              <a:ext uri="{FF2B5EF4-FFF2-40B4-BE49-F238E27FC236}">
                <a16:creationId xmlns:a16="http://schemas.microsoft.com/office/drawing/2014/main" id="{73AB4EE5-E6A7-4ECF-A43F-F21B1C507D58}"/>
              </a:ext>
            </a:extLst>
          </p:cNvPr>
          <p:cNvSpPr>
            <a:spLocks noGrp="1"/>
          </p:cNvSpPr>
          <p:nvPr>
            <p:ph idx="1"/>
          </p:nvPr>
        </p:nvSpPr>
        <p:spPr/>
        <p:txBody>
          <a:bodyPr/>
          <a:lstStyle/>
          <a:p>
            <a:pPr marL="0" indent="0">
              <a:spcBef>
                <a:spcPts val="600"/>
              </a:spcBef>
              <a:buNone/>
            </a:pPr>
            <a:r>
              <a:rPr lang="en-US" dirty="0"/>
              <a:t>Although it expected that the SI phase of XR would likely to be finished during Rel-18 but there still some extensions and further enhancements related to XR awareness and QoS handling could be further discussing in Rel</a:t>
            </a:r>
          </a:p>
          <a:p>
            <a:pPr marL="0" indent="0">
              <a:spcBef>
                <a:spcPts val="600"/>
              </a:spcBef>
              <a:buNone/>
            </a:pPr>
            <a:r>
              <a:rPr lang="en-US" dirty="0"/>
              <a:t>XR further enhancements include:</a:t>
            </a:r>
          </a:p>
          <a:p>
            <a:pPr>
              <a:spcBef>
                <a:spcPts val="600"/>
              </a:spcBef>
            </a:pPr>
            <a:r>
              <a:rPr lang="en-US" dirty="0"/>
              <a:t>Further enhance RAN XR scheduling: Awareness of Application Layer Forward Error Correction (AL-FEC) at RAN</a:t>
            </a:r>
          </a:p>
          <a:p>
            <a:pPr>
              <a:spcBef>
                <a:spcPts val="600"/>
              </a:spcBef>
            </a:pPr>
            <a:r>
              <a:rPr lang="en-US" dirty="0"/>
              <a:t>Further enhance PDU Set based QoS handling: including introducing additional PDU-Set delivery policy, and adaptability of XR traffic with 5GS QoS level.</a:t>
            </a:r>
          </a:p>
        </p:txBody>
      </p:sp>
    </p:spTree>
    <p:extLst>
      <p:ext uri="{BB962C8B-B14F-4D97-AF65-F5344CB8AC3E}">
        <p14:creationId xmlns:p14="http://schemas.microsoft.com/office/powerpoint/2010/main" val="416535969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56D8F-C06D-4F2C-B6DA-288C590EC207}"/>
              </a:ext>
            </a:extLst>
          </p:cNvPr>
          <p:cNvSpPr>
            <a:spLocks noGrp="1"/>
          </p:cNvSpPr>
          <p:nvPr>
            <p:ph type="title"/>
          </p:nvPr>
        </p:nvSpPr>
        <p:spPr/>
        <p:txBody>
          <a:bodyPr/>
          <a:lstStyle/>
          <a:p>
            <a:r>
              <a:rPr lang="en-US" altLang="en-US" b="1" dirty="0"/>
              <a:t>Detailed Content: </a:t>
            </a:r>
            <a:r>
              <a:rPr lang="en-US" b="1" dirty="0"/>
              <a:t>Metaverse</a:t>
            </a:r>
          </a:p>
        </p:txBody>
      </p:sp>
      <p:sp>
        <p:nvSpPr>
          <p:cNvPr id="3" name="Content Placeholder 2">
            <a:extLst>
              <a:ext uri="{FF2B5EF4-FFF2-40B4-BE49-F238E27FC236}">
                <a16:creationId xmlns:a16="http://schemas.microsoft.com/office/drawing/2014/main" id="{EE5DE5E0-8396-4869-B092-3726774E7704}"/>
              </a:ext>
            </a:extLst>
          </p:cNvPr>
          <p:cNvSpPr>
            <a:spLocks noGrp="1"/>
          </p:cNvSpPr>
          <p:nvPr>
            <p:ph idx="1"/>
          </p:nvPr>
        </p:nvSpPr>
        <p:spPr/>
        <p:txBody>
          <a:bodyPr/>
          <a:lstStyle/>
          <a:p>
            <a:r>
              <a:rPr lang="en-US" dirty="0"/>
              <a:t>The Metaverse is rapidly advancing in research and development even outside of 3GPP today, yet it is still being argued about whether it will hold the same definition of XR or will goes beyond it. Given the above the following Key Issues could be discussed in Rel-19 </a:t>
            </a:r>
          </a:p>
          <a:p>
            <a:pPr marL="0" indent="0">
              <a:buNone/>
            </a:pPr>
            <a:r>
              <a:rPr lang="en-US" b="1" u="sng" dirty="0"/>
              <a:t>Potential Key Issues:</a:t>
            </a:r>
          </a:p>
          <a:p>
            <a:r>
              <a:rPr lang="en-US" dirty="0"/>
              <a:t>Identify the new service requirements related to Metaverse compared as to XR, if any; study potential enhancement to allow 5G system to be able to exchange data from/to a Metaverse environment under the new requirements constraints.</a:t>
            </a:r>
          </a:p>
          <a:p>
            <a:endParaRPr lang="en-US" dirty="0"/>
          </a:p>
        </p:txBody>
      </p:sp>
    </p:spTree>
    <p:extLst>
      <p:ext uri="{BB962C8B-B14F-4D97-AF65-F5344CB8AC3E}">
        <p14:creationId xmlns:p14="http://schemas.microsoft.com/office/powerpoint/2010/main" val="4050110632"/>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A958C-02F8-45C5-9A0C-9A70B70F8EA4}"/>
              </a:ext>
            </a:extLst>
          </p:cNvPr>
          <p:cNvSpPr>
            <a:spLocks noGrp="1"/>
          </p:cNvSpPr>
          <p:nvPr>
            <p:ph type="title"/>
          </p:nvPr>
        </p:nvSpPr>
        <p:spPr/>
        <p:txBody>
          <a:bodyPr/>
          <a:lstStyle/>
          <a:p>
            <a:r>
              <a:rPr lang="en-US" altLang="en-US" b="1" dirty="0"/>
              <a:t>Detailed Content :</a:t>
            </a:r>
            <a:r>
              <a:rPr lang="en-US" b="1" dirty="0"/>
              <a:t>Personal IoT</a:t>
            </a:r>
            <a:endParaRPr lang="en-US" dirty="0"/>
          </a:p>
        </p:txBody>
      </p:sp>
      <p:sp>
        <p:nvSpPr>
          <p:cNvPr id="3" name="Content Placeholder 2">
            <a:extLst>
              <a:ext uri="{FF2B5EF4-FFF2-40B4-BE49-F238E27FC236}">
                <a16:creationId xmlns:a16="http://schemas.microsoft.com/office/drawing/2014/main" id="{F2BAF4D9-1473-48A0-97DE-4AC7D66DFE6B}"/>
              </a:ext>
            </a:extLst>
          </p:cNvPr>
          <p:cNvSpPr>
            <a:spLocks noGrp="1"/>
          </p:cNvSpPr>
          <p:nvPr>
            <p:ph idx="1"/>
          </p:nvPr>
        </p:nvSpPr>
        <p:spPr/>
        <p:txBody>
          <a:bodyPr/>
          <a:lstStyle/>
          <a:p>
            <a:pPr marL="0" indent="0">
              <a:buNone/>
            </a:pPr>
            <a:r>
              <a:rPr lang="en-US" dirty="0"/>
              <a:t>Smart home automation using IoT has the potential to connect multiple devices and changing the way people interact.  Currently there is an SA2 WID with the objective is to specify enhancements to 5GC for Personal IoT Network (PIN) as per the conclusions reached within TR 23.700-88. </a:t>
            </a:r>
          </a:p>
          <a:p>
            <a:r>
              <a:rPr lang="en-US" dirty="0"/>
              <a:t>We strongly support the continuation of this WID in Rel-19. Additionally, we support the any discussion on architecture enhancement to support integration of Ambient and Personal IOT</a:t>
            </a:r>
          </a:p>
          <a:p>
            <a:endParaRPr lang="en-US" dirty="0"/>
          </a:p>
        </p:txBody>
      </p:sp>
    </p:spTree>
    <p:extLst>
      <p:ext uri="{BB962C8B-B14F-4D97-AF65-F5344CB8AC3E}">
        <p14:creationId xmlns:p14="http://schemas.microsoft.com/office/powerpoint/2010/main" val="130835671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05C8E5-A68F-4A2B-ADBD-97E1391D15A9}"/>
              </a:ext>
            </a:extLst>
          </p:cNvPr>
          <p:cNvSpPr>
            <a:spLocks noGrp="1"/>
          </p:cNvSpPr>
          <p:nvPr>
            <p:ph type="title"/>
          </p:nvPr>
        </p:nvSpPr>
        <p:spPr/>
        <p:txBody>
          <a:bodyPr/>
          <a:lstStyle/>
          <a:p>
            <a:br>
              <a:rPr lang="en-US" altLang="en-US" b="1" dirty="0"/>
            </a:br>
            <a:r>
              <a:rPr lang="en-US" altLang="en-US" b="1" dirty="0"/>
              <a:t>Detailed Content : </a:t>
            </a:r>
            <a:r>
              <a:rPr lang="en-US" b="1" dirty="0"/>
              <a:t>Sensing </a:t>
            </a:r>
            <a:br>
              <a:rPr lang="en-US" dirty="0"/>
            </a:br>
            <a:endParaRPr lang="en-US" dirty="0"/>
          </a:p>
        </p:txBody>
      </p:sp>
      <p:sp>
        <p:nvSpPr>
          <p:cNvPr id="3" name="Content Placeholder 2">
            <a:extLst>
              <a:ext uri="{FF2B5EF4-FFF2-40B4-BE49-F238E27FC236}">
                <a16:creationId xmlns:a16="http://schemas.microsoft.com/office/drawing/2014/main" id="{FA434F79-35AC-4749-BD14-4DE396F14211}"/>
              </a:ext>
            </a:extLst>
          </p:cNvPr>
          <p:cNvSpPr>
            <a:spLocks noGrp="1"/>
          </p:cNvSpPr>
          <p:nvPr>
            <p:ph idx="1"/>
          </p:nvPr>
        </p:nvSpPr>
        <p:spPr>
          <a:xfrm>
            <a:off x="838200" y="1811766"/>
            <a:ext cx="10515600" cy="4351338"/>
          </a:xfrm>
        </p:spPr>
        <p:txBody>
          <a:bodyPr/>
          <a:lstStyle/>
          <a:p>
            <a:pPr marL="0" indent="0">
              <a:spcBef>
                <a:spcPts val="0"/>
              </a:spcBef>
              <a:buNone/>
            </a:pPr>
            <a:r>
              <a:rPr lang="en-US" sz="2700" dirty="0"/>
              <a:t>A Rel-19 Study on Integrated Sensing and Communication (SP-220717) is about to be completed in SA1 WG with the following potential use case i.e., transportation, UAV, smart city, smart factory &amp; home, public safety, health. We strongly support that  NR sensing to be included in 3GPP Release 19, with potential focus on the following potential key issues  </a:t>
            </a:r>
          </a:p>
          <a:p>
            <a:pPr marL="0" indent="0">
              <a:spcBef>
                <a:spcPts val="0"/>
              </a:spcBef>
              <a:buNone/>
            </a:pPr>
            <a:r>
              <a:rPr lang="en-US" b="1" u="sng" dirty="0"/>
              <a:t>Potential Key Issues</a:t>
            </a:r>
          </a:p>
          <a:p>
            <a:pPr>
              <a:spcBef>
                <a:spcPts val="0"/>
              </a:spcBef>
            </a:pPr>
            <a:r>
              <a:rPr lang="en-US" sz="2700" dirty="0"/>
              <a:t>Identify the system architecture to support integrated communication and sensing</a:t>
            </a:r>
          </a:p>
          <a:p>
            <a:pPr>
              <a:spcBef>
                <a:spcPts val="0"/>
              </a:spcBef>
            </a:pPr>
            <a:r>
              <a:rPr lang="en-US" sz="2700" dirty="0"/>
              <a:t>Discuss the necessary architecture enhancements to handle and manage the Sensing Data</a:t>
            </a:r>
          </a:p>
          <a:p>
            <a:pPr>
              <a:spcBef>
                <a:spcPts val="0"/>
              </a:spcBef>
            </a:pPr>
            <a:r>
              <a:rPr lang="en-US" sz="2700" dirty="0"/>
              <a:t>Discuss the necessary architecture -level enhancements for detection of objects.</a:t>
            </a:r>
          </a:p>
        </p:txBody>
      </p:sp>
    </p:spTree>
    <p:extLst>
      <p:ext uri="{BB962C8B-B14F-4D97-AF65-F5344CB8AC3E}">
        <p14:creationId xmlns:p14="http://schemas.microsoft.com/office/powerpoint/2010/main" val="3659090825"/>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R="0"/>
            <a:r>
              <a:rPr lang="en-US" b="1" dirty="0"/>
              <a:t>TCL Key priorities for 5G release 19 and beyond include</a:t>
            </a:r>
            <a:r>
              <a:rPr lang="en-US" dirty="0"/>
              <a:t>:</a:t>
            </a:r>
          </a:p>
          <a:p>
            <a:pPr marR="0" indent="0"/>
            <a:r>
              <a:rPr lang="en-US" dirty="0"/>
              <a:t> MBS</a:t>
            </a:r>
          </a:p>
          <a:p>
            <a:pPr indent="0"/>
            <a:r>
              <a:rPr lang="en-US" dirty="0"/>
              <a:t> AIML</a:t>
            </a:r>
          </a:p>
          <a:p>
            <a:pPr marR="0" indent="0"/>
            <a:r>
              <a:rPr lang="en-US" dirty="0"/>
              <a:t> Satellite Access (NTN)</a:t>
            </a:r>
          </a:p>
          <a:p>
            <a:pPr marR="0" indent="0"/>
            <a:r>
              <a:rPr lang="en-US" dirty="0"/>
              <a:t> XR &amp; Metaverse </a:t>
            </a:r>
          </a:p>
          <a:p>
            <a:pPr marR="0" indent="0"/>
            <a:r>
              <a:rPr lang="en-US" dirty="0"/>
              <a:t> Personal IoT</a:t>
            </a:r>
          </a:p>
          <a:p>
            <a:pPr marR="0" indent="0"/>
            <a:r>
              <a:rPr lang="en-US" dirty="0"/>
              <a:t> Communication &amp; Sensing </a:t>
            </a:r>
          </a:p>
          <a:p>
            <a:endParaRPr lang="en-US" altLang="en-US"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pPr marL="0" indent="0">
              <a:buNone/>
            </a:pPr>
            <a:endParaRPr lang="en-US" altLang="en-US" dirty="0"/>
          </a:p>
          <a:p>
            <a:r>
              <a:rPr lang="en-US" altLang="en-US" dirty="0"/>
              <a:t>About TCL </a:t>
            </a:r>
          </a:p>
          <a:p>
            <a:r>
              <a:rPr lang="en-US" altLang="en-US" dirty="0"/>
              <a:t>TCL Release 19 Considerations</a:t>
            </a:r>
          </a:p>
          <a:p>
            <a:r>
              <a:rPr lang="en-US" altLang="en-US" dirty="0"/>
              <a:t>Overview of Release 19 Content</a:t>
            </a:r>
          </a:p>
          <a:p>
            <a:r>
              <a:rPr lang="en-US" altLang="en-US" dirty="0"/>
              <a:t>Detailed Content</a:t>
            </a:r>
          </a:p>
          <a:p>
            <a:r>
              <a:rPr lang="en-US" altLang="en-US" dirty="0"/>
              <a:t>Summary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dirty="0"/>
              <a:t>About TCL </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70365"/>
            <a:ext cx="10716491" cy="3815906"/>
          </a:xfrm>
        </p:spPr>
        <p:txBody>
          <a:bodyPr/>
          <a:lstStyle/>
          <a:p>
            <a:pPr marL="0" marR="0" hangingPunct="0">
              <a:lnSpc>
                <a:spcPts val="2250"/>
              </a:lnSpc>
              <a:spcBef>
                <a:spcPts val="0"/>
              </a:spcBef>
              <a:spcAft>
                <a:spcPts val="0"/>
              </a:spcAft>
            </a:pPr>
            <a:endParaRPr lang="en-GB" sz="2000" b="1" dirty="0">
              <a:solidFill>
                <a:srgbClr val="333333"/>
              </a:solidFill>
              <a:latin typeface="Helvetica" panose="020B0604020202020204" pitchFamily="34" charset="0"/>
              <a:ea typeface="Times New Roman" panose="02020603050405020304" pitchFamily="18" charset="0"/>
            </a:endParaRPr>
          </a:p>
          <a:p>
            <a:pPr marL="0" marR="0" hangingPunct="0">
              <a:lnSpc>
                <a:spcPts val="2900"/>
              </a:lnSpc>
              <a:spcBef>
                <a:spcPts val="0"/>
              </a:spcBef>
              <a:spcAft>
                <a:spcPts val="0"/>
              </a:spcAft>
            </a:pPr>
            <a:r>
              <a:rPr lang="en-GB" sz="2000" b="1" dirty="0">
                <a:solidFill>
                  <a:srgbClr val="333333"/>
                </a:solidFill>
                <a:effectLst/>
                <a:latin typeface="Helvetica" panose="020B0604020202020204" pitchFamily="34" charset="0"/>
                <a:ea typeface="Times New Roman" panose="02020603050405020304" pitchFamily="18" charset="0"/>
              </a:rPr>
              <a:t>TCL:</a:t>
            </a:r>
            <a:r>
              <a:rPr lang="en-GB" sz="2000" dirty="0">
                <a:solidFill>
                  <a:srgbClr val="333333"/>
                </a:solidFill>
                <a:effectLst/>
                <a:latin typeface="Helvetica" panose="020B0604020202020204" pitchFamily="34" charset="0"/>
                <a:ea typeface="Times New Roman" panose="02020603050405020304" pitchFamily="18" charset="0"/>
              </a:rPr>
              <a:t> Is an abbreviation of "</a:t>
            </a:r>
            <a:r>
              <a:rPr lang="en-GB" sz="2000" b="1" dirty="0">
                <a:solidFill>
                  <a:srgbClr val="333333"/>
                </a:solidFill>
                <a:effectLst/>
                <a:latin typeface="Helvetica" panose="020B0604020202020204" pitchFamily="34" charset="0"/>
                <a:ea typeface="Times New Roman" panose="02020603050405020304" pitchFamily="18" charset="0"/>
              </a:rPr>
              <a:t>The Creative Life".</a:t>
            </a:r>
            <a:endParaRPr lang="en-US" sz="2000" dirty="0">
              <a:effectLst/>
              <a:latin typeface="Times New Roman" panose="02020603050405020304" pitchFamily="18" charset="0"/>
              <a:ea typeface="SimSun" panose="02010600030101010101" pitchFamily="2" charset="-122"/>
            </a:endParaRPr>
          </a:p>
          <a:p>
            <a:pPr marL="0" marR="0" indent="0" hangingPunct="0">
              <a:lnSpc>
                <a:spcPts val="2900"/>
              </a:lnSpc>
              <a:spcBef>
                <a:spcPts val="0"/>
              </a:spcBef>
              <a:spcAft>
                <a:spcPts val="0"/>
              </a:spcAft>
            </a:pPr>
            <a:r>
              <a:rPr lang="en-GB" sz="2000" b="1" dirty="0">
                <a:solidFill>
                  <a:srgbClr val="333333"/>
                </a:solidFill>
                <a:effectLst/>
                <a:latin typeface="Helvetica" panose="020B0604020202020204" pitchFamily="34" charset="0"/>
                <a:ea typeface="Times New Roman" panose="02020603050405020304" pitchFamily="18" charset="0"/>
              </a:rPr>
              <a:t>Mission:</a:t>
            </a:r>
            <a:r>
              <a:rPr lang="en-GB" sz="2000" dirty="0">
                <a:solidFill>
                  <a:srgbClr val="333333"/>
                </a:solidFill>
                <a:effectLst/>
                <a:latin typeface="Helvetica" panose="020B0604020202020204" pitchFamily="34" charset="0"/>
                <a:ea typeface="Times New Roman" panose="02020603050405020304" pitchFamily="18" charset="0"/>
              </a:rPr>
              <a:t> Exploring all aspects of smart living with display business as a core.</a:t>
            </a:r>
            <a:endParaRPr lang="en-US" sz="2000" dirty="0">
              <a:effectLst/>
              <a:latin typeface="Times New Roman" panose="02020603050405020304" pitchFamily="18" charset="0"/>
              <a:ea typeface="SimSun" panose="02010600030101010101" pitchFamily="2" charset="-122"/>
            </a:endParaRPr>
          </a:p>
          <a:p>
            <a:pPr marL="0" marR="0" indent="0" hangingPunct="0">
              <a:lnSpc>
                <a:spcPts val="2900"/>
              </a:lnSpc>
              <a:spcBef>
                <a:spcPts val="0"/>
              </a:spcBef>
              <a:spcAft>
                <a:spcPts val="0"/>
              </a:spcAft>
            </a:pPr>
            <a:r>
              <a:rPr lang="en-GB" sz="2000" b="1" dirty="0">
                <a:solidFill>
                  <a:srgbClr val="333333"/>
                </a:solidFill>
                <a:effectLst/>
                <a:latin typeface="Helvetica" panose="020B0604020202020204" pitchFamily="34" charset="0"/>
                <a:ea typeface="Times New Roman" panose="02020603050405020304" pitchFamily="18" charset="0"/>
              </a:rPr>
              <a:t>Business:</a:t>
            </a:r>
            <a:r>
              <a:rPr lang="en-GB" sz="2000" dirty="0">
                <a:solidFill>
                  <a:srgbClr val="333333"/>
                </a:solidFill>
                <a:effectLst/>
                <a:latin typeface="Helvetica" panose="020B0604020202020204" pitchFamily="34" charset="0"/>
                <a:ea typeface="Times New Roman" panose="02020603050405020304" pitchFamily="18" charset="0"/>
              </a:rPr>
              <a:t> Smart Display, Mobile &amp; internet, Smart home appliances and other innovative business</a:t>
            </a:r>
            <a:endParaRPr lang="en-US" sz="2000" dirty="0">
              <a:effectLst/>
              <a:latin typeface="Times New Roman" panose="02020603050405020304" pitchFamily="18" charset="0"/>
              <a:ea typeface="SimSun" panose="02010600030101010101" pitchFamily="2" charset="-122"/>
            </a:endParaRPr>
          </a:p>
          <a:p>
            <a:pPr marL="0" marR="0" indent="0" hangingPunct="0">
              <a:lnSpc>
                <a:spcPts val="2900"/>
              </a:lnSpc>
              <a:spcBef>
                <a:spcPts val="0"/>
              </a:spcBef>
              <a:spcAft>
                <a:spcPts val="0"/>
              </a:spcAft>
            </a:pPr>
            <a:r>
              <a:rPr lang="en-GB" sz="2000" b="1" dirty="0">
                <a:solidFill>
                  <a:srgbClr val="333333"/>
                </a:solidFill>
                <a:effectLst/>
                <a:latin typeface="Helvetica" panose="020B0604020202020204" pitchFamily="34" charset="0"/>
                <a:ea typeface="Times New Roman" panose="02020603050405020304" pitchFamily="18" charset="0"/>
              </a:rPr>
              <a:t>Smart Display:</a:t>
            </a:r>
            <a:r>
              <a:rPr lang="en-GB" sz="2000" dirty="0">
                <a:solidFill>
                  <a:srgbClr val="333333"/>
                </a:solidFill>
                <a:effectLst/>
                <a:latin typeface="Helvetica" panose="020B0604020202020204" pitchFamily="34" charset="0"/>
                <a:ea typeface="Times New Roman" panose="02020603050405020304" pitchFamily="18" charset="0"/>
              </a:rPr>
              <a:t>   Mini LED - TV QLED - TV Gaming - Smart/Android TV. </a:t>
            </a:r>
            <a:endParaRPr lang="en-US" sz="2000" dirty="0">
              <a:effectLst/>
              <a:latin typeface="Times New Roman" panose="02020603050405020304" pitchFamily="18" charset="0"/>
              <a:ea typeface="SimSun" panose="02010600030101010101" pitchFamily="2" charset="-122"/>
            </a:endParaRPr>
          </a:p>
          <a:p>
            <a:pPr marL="0" marR="0" indent="0" hangingPunct="0">
              <a:lnSpc>
                <a:spcPts val="2900"/>
              </a:lnSpc>
              <a:spcBef>
                <a:spcPts val="0"/>
              </a:spcBef>
              <a:spcAft>
                <a:spcPts val="0"/>
              </a:spcAft>
            </a:pPr>
            <a:r>
              <a:rPr lang="en-GB" sz="2000" b="1" dirty="0">
                <a:solidFill>
                  <a:srgbClr val="333333"/>
                </a:solidFill>
                <a:effectLst/>
                <a:latin typeface="Helvetica" panose="020B0604020202020204" pitchFamily="34" charset="0"/>
                <a:ea typeface="Times New Roman" panose="02020603050405020304" pitchFamily="18" charset="0"/>
              </a:rPr>
              <a:t>Mobile</a:t>
            </a:r>
            <a:r>
              <a:rPr lang="en-GB" sz="2000" dirty="0">
                <a:solidFill>
                  <a:srgbClr val="333333"/>
                </a:solidFill>
                <a:effectLst/>
                <a:latin typeface="Helvetica" panose="020B0604020202020204" pitchFamily="34" charset="0"/>
                <a:ea typeface="Times New Roman" panose="02020603050405020304" pitchFamily="18" charset="0"/>
              </a:rPr>
              <a:t>: Smartphones – Tablets - </a:t>
            </a:r>
            <a:r>
              <a:rPr lang="en-GB" sz="2000" dirty="0">
                <a:solidFill>
                  <a:srgbClr val="333333"/>
                </a:solidFill>
                <a:latin typeface="Helvetica" panose="020B0604020202020204" pitchFamily="34" charset="0"/>
              </a:rPr>
              <a:t>Headphones - Wi-Fi Routers – Smart Watches – Smart Glasses</a:t>
            </a:r>
            <a:endParaRPr lang="en-US" sz="2000" dirty="0">
              <a:solidFill>
                <a:srgbClr val="333333"/>
              </a:solidFill>
              <a:latin typeface="Helvetica" panose="020B0604020202020204" pitchFamily="34" charset="0"/>
            </a:endParaRPr>
          </a:p>
          <a:p>
            <a:pPr marL="0" marR="0" indent="0" hangingPunct="0">
              <a:lnSpc>
                <a:spcPts val="2900"/>
              </a:lnSpc>
              <a:spcBef>
                <a:spcPts val="0"/>
              </a:spcBef>
              <a:spcAft>
                <a:spcPts val="0"/>
              </a:spcAft>
            </a:pPr>
            <a:r>
              <a:rPr lang="en-GB" sz="2000" b="1" dirty="0">
                <a:solidFill>
                  <a:srgbClr val="333333"/>
                </a:solidFill>
                <a:latin typeface="Helvetica" panose="020B0604020202020204" pitchFamily="34" charset="0"/>
              </a:rPr>
              <a:t>Smart Home: </a:t>
            </a:r>
            <a:r>
              <a:rPr lang="en-GB" sz="2000" dirty="0">
                <a:solidFill>
                  <a:srgbClr val="333333"/>
                </a:solidFill>
                <a:latin typeface="Helvetica" panose="020B0604020202020204" pitchFamily="34" charset="0"/>
              </a:rPr>
              <a:t>Air Conditioners -  Air Purifiers - Smart Speaker - </a:t>
            </a:r>
            <a:r>
              <a:rPr lang="en-GB" sz="2000" dirty="0" err="1">
                <a:solidFill>
                  <a:srgbClr val="333333"/>
                </a:solidFill>
                <a:latin typeface="Helvetica" panose="020B0604020202020204" pitchFamily="34" charset="0"/>
                <a:hlinkClick r:id="rId2">
                  <a:extLst>
                    <a:ext uri="{A12FA001-AC4F-418D-AE19-62706E023703}">
                      <ahyp:hlinkClr xmlns:ahyp="http://schemas.microsoft.com/office/drawing/2018/hyperlinkcolor" val="tx"/>
                    </a:ext>
                  </a:extLst>
                </a:hlinkClick>
              </a:rPr>
              <a:t>Sweeva</a:t>
            </a:r>
            <a:r>
              <a:rPr lang="en-GB" sz="2000" dirty="0">
                <a:solidFill>
                  <a:srgbClr val="333333"/>
                </a:solidFill>
                <a:latin typeface="Helvetica" panose="020B0604020202020204" pitchFamily="34" charset="0"/>
              </a:rPr>
              <a:t> – Refrigerator - Washing Machine</a:t>
            </a:r>
            <a:endParaRPr lang="en-US" sz="2000" dirty="0">
              <a:solidFill>
                <a:srgbClr val="333333"/>
              </a:solidFill>
              <a:latin typeface="Helvetica" panose="020B0604020202020204" pitchFamily="34" charset="0"/>
            </a:endParaRPr>
          </a:p>
        </p:txBody>
      </p:sp>
    </p:spTree>
    <p:extLst>
      <p:ext uri="{BB962C8B-B14F-4D97-AF65-F5344CB8AC3E}">
        <p14:creationId xmlns:p14="http://schemas.microsoft.com/office/powerpoint/2010/main" val="26333711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b="1" dirty="0"/>
              <a:t>TCL Release 19 Considerations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690688"/>
            <a:ext cx="10176354" cy="4064377"/>
          </a:xfrm>
        </p:spPr>
        <p:txBody>
          <a:bodyPr/>
          <a:lstStyle/>
          <a:p>
            <a:pPr marL="0" marR="0" indent="0" hangingPunct="0">
              <a:lnSpc>
                <a:spcPts val="2250"/>
              </a:lnSpc>
              <a:spcBef>
                <a:spcPts val="0"/>
              </a:spcBef>
              <a:spcAft>
                <a:spcPts val="0"/>
              </a:spcAft>
              <a:buNone/>
            </a:pPr>
            <a:endParaRPr lang="en-US" sz="2200" b="1" dirty="0">
              <a:solidFill>
                <a:srgbClr val="333333"/>
              </a:solidFill>
              <a:latin typeface="Helvetica" panose="020B0604020202020204" pitchFamily="34" charset="0"/>
            </a:endParaRPr>
          </a:p>
          <a:p>
            <a:pPr marR="0"/>
            <a:r>
              <a:rPr lang="en-US" b="1" dirty="0"/>
              <a:t>TCL Key topics of interest for 5G release 19 and beyond include</a:t>
            </a:r>
            <a:r>
              <a:rPr lang="en-US" dirty="0"/>
              <a:t>:</a:t>
            </a:r>
          </a:p>
          <a:p>
            <a:pPr marR="0" indent="0"/>
            <a:r>
              <a:rPr lang="en-US" dirty="0"/>
              <a:t> MBS</a:t>
            </a:r>
          </a:p>
          <a:p>
            <a:pPr indent="0"/>
            <a:r>
              <a:rPr lang="en-US" dirty="0"/>
              <a:t> AIML</a:t>
            </a:r>
          </a:p>
          <a:p>
            <a:pPr marR="0" indent="0"/>
            <a:r>
              <a:rPr lang="en-US" dirty="0"/>
              <a:t> Satellite Access (NTN)</a:t>
            </a:r>
          </a:p>
          <a:p>
            <a:pPr marR="0" indent="0"/>
            <a:r>
              <a:rPr lang="en-US" dirty="0"/>
              <a:t> XR &amp; Metaverse </a:t>
            </a:r>
          </a:p>
          <a:p>
            <a:pPr marR="0" indent="0"/>
            <a:r>
              <a:rPr lang="en-US" dirty="0"/>
              <a:t> Personal IoT</a:t>
            </a:r>
          </a:p>
          <a:p>
            <a:pPr marR="0" indent="0"/>
            <a:r>
              <a:rPr lang="en-US" dirty="0"/>
              <a:t> Communication &amp; Sensing </a:t>
            </a:r>
          </a:p>
          <a:p>
            <a:pPr marL="0" marR="0" hangingPunct="0">
              <a:lnSpc>
                <a:spcPts val="2250"/>
              </a:lnSpc>
              <a:spcBef>
                <a:spcPts val="0"/>
              </a:spcBef>
              <a:spcAft>
                <a:spcPts val="0"/>
              </a:spcAft>
            </a:pPr>
            <a:endParaRPr lang="en-US" sz="2000" dirty="0">
              <a:solidFill>
                <a:srgbClr val="333333"/>
              </a:solidFill>
              <a:latin typeface="Helvetica" panose="020B0604020202020204" pitchFamily="34" charset="0"/>
            </a:endParaRPr>
          </a:p>
        </p:txBody>
      </p:sp>
    </p:spTree>
    <p:extLst>
      <p:ext uri="{BB962C8B-B14F-4D97-AF65-F5344CB8AC3E}">
        <p14:creationId xmlns:p14="http://schemas.microsoft.com/office/powerpoint/2010/main" val="272390807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US" altLang="en-US" b="1" dirty="0"/>
              <a:t>Overview of Release 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3303768531"/>
              </p:ext>
            </p:extLst>
          </p:nvPr>
        </p:nvGraphicFramePr>
        <p:xfrm>
          <a:off x="0" y="1690688"/>
          <a:ext cx="11511418" cy="4674393"/>
        </p:xfrm>
        <a:graphic>
          <a:graphicData uri="http://schemas.openxmlformats.org/drawingml/2006/table">
            <a:tbl>
              <a:tblPr firstRow="1" bandRow="1">
                <a:tableStyleId>{93296810-A885-4BE3-A3E7-6D5BEEA58F35}</a:tableStyleId>
              </a:tblPr>
              <a:tblGrid>
                <a:gridCol w="608229">
                  <a:extLst>
                    <a:ext uri="{9D8B030D-6E8A-4147-A177-3AD203B41FA5}">
                      <a16:colId xmlns:a16="http://schemas.microsoft.com/office/drawing/2014/main" val="2236238882"/>
                    </a:ext>
                  </a:extLst>
                </a:gridCol>
                <a:gridCol w="1969404">
                  <a:extLst>
                    <a:ext uri="{9D8B030D-6E8A-4147-A177-3AD203B41FA5}">
                      <a16:colId xmlns:a16="http://schemas.microsoft.com/office/drawing/2014/main" val="562605877"/>
                    </a:ext>
                  </a:extLst>
                </a:gridCol>
                <a:gridCol w="5105808">
                  <a:extLst>
                    <a:ext uri="{9D8B030D-6E8A-4147-A177-3AD203B41FA5}">
                      <a16:colId xmlns:a16="http://schemas.microsoft.com/office/drawing/2014/main" val="824553124"/>
                    </a:ext>
                  </a:extLst>
                </a:gridCol>
                <a:gridCol w="1202126">
                  <a:extLst>
                    <a:ext uri="{9D8B030D-6E8A-4147-A177-3AD203B41FA5}">
                      <a16:colId xmlns:a16="http://schemas.microsoft.com/office/drawing/2014/main" val="4265244648"/>
                    </a:ext>
                  </a:extLst>
                </a:gridCol>
                <a:gridCol w="749714">
                  <a:extLst>
                    <a:ext uri="{9D8B030D-6E8A-4147-A177-3AD203B41FA5}">
                      <a16:colId xmlns:a16="http://schemas.microsoft.com/office/drawing/2014/main" val="714072198"/>
                    </a:ext>
                  </a:extLst>
                </a:gridCol>
                <a:gridCol w="1047013">
                  <a:extLst>
                    <a:ext uri="{9D8B030D-6E8A-4147-A177-3AD203B41FA5}">
                      <a16:colId xmlns:a16="http://schemas.microsoft.com/office/drawing/2014/main" val="1390949308"/>
                    </a:ext>
                  </a:extLst>
                </a:gridCol>
                <a:gridCol w="829124">
                  <a:extLst>
                    <a:ext uri="{9D8B030D-6E8A-4147-A177-3AD203B41FA5}">
                      <a16:colId xmlns:a16="http://schemas.microsoft.com/office/drawing/2014/main" val="129207063"/>
                    </a:ext>
                  </a:extLst>
                </a:gridCol>
              </a:tblGrid>
              <a:tr h="561469">
                <a:tc>
                  <a:txBody>
                    <a:bodyPr/>
                    <a:lstStyle/>
                    <a:p>
                      <a:pPr algn="ctr"/>
                      <a:r>
                        <a:rPr lang="en-US" sz="1100" dirty="0"/>
                        <a:t>S.NO.</a:t>
                      </a:r>
                    </a:p>
                  </a:txBody>
                  <a:tcPr/>
                </a:tc>
                <a:tc>
                  <a:txBody>
                    <a:bodyPr/>
                    <a:lstStyle/>
                    <a:p>
                      <a:pPr algn="ctr"/>
                      <a:r>
                        <a:rPr lang="en-US" sz="1100" dirty="0"/>
                        <a:t>Title </a:t>
                      </a:r>
                    </a:p>
                  </a:txBody>
                  <a:tcPr/>
                </a:tc>
                <a:tc>
                  <a:txBody>
                    <a:bodyPr/>
                    <a:lstStyle/>
                    <a:p>
                      <a:pPr marL="171450" indent="-171450" algn="ctr">
                        <a:buFont typeface="Wingdings" panose="05000000000000000000" pitchFamily="2" charset="2"/>
                        <a:buChar char="§"/>
                      </a:pPr>
                      <a:r>
                        <a:rPr lang="en-US" sz="1100" dirty="0"/>
                        <a:t>Brief Description and Key Objectives</a:t>
                      </a:r>
                    </a:p>
                    <a:p>
                      <a:pPr marL="171450" indent="-171450" algn="ctr">
                        <a:buFont typeface="Wingdings" panose="05000000000000000000" pitchFamily="2" charset="2"/>
                        <a:buChar char="§"/>
                      </a:pP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921385">
                <a:tc>
                  <a:txBody>
                    <a:bodyPr/>
                    <a:lstStyle/>
                    <a:p>
                      <a:pPr marL="0" algn="l" defTabSz="914400" rtl="0" eaLnBrk="1" latinLnBrk="0" hangingPunct="1"/>
                      <a:r>
                        <a:rPr lang="en-US" sz="1100" kern="1200" dirty="0">
                          <a:solidFill>
                            <a:schemeClr val="dk1"/>
                          </a:solidFill>
                        </a:rPr>
                        <a:t>1</a:t>
                      </a:r>
                    </a:p>
                    <a:p>
                      <a:pPr marL="0" algn="l" defTabSz="914400" rtl="0" eaLnBrk="1" latinLnBrk="0" hangingPunct="1"/>
                      <a:endParaRPr lang="en-US" sz="1100" kern="1200" dirty="0">
                        <a:solidFill>
                          <a:schemeClr val="dk1"/>
                        </a:solidFill>
                        <a:latin typeface="+mn-lt"/>
                        <a:ea typeface="+mn-ea"/>
                        <a:cs typeface="+mn-cs"/>
                      </a:endParaRPr>
                    </a:p>
                  </a:txBody>
                  <a:tcPr/>
                </a:tc>
                <a:tc>
                  <a:txBody>
                    <a:bodyPr/>
                    <a:lstStyle/>
                    <a:p>
                      <a:pPr marL="0" marR="0" algn="l" hangingPunct="0">
                        <a:spcBef>
                          <a:spcPts val="0"/>
                        </a:spcBef>
                        <a:spcAft>
                          <a:spcPts val="600"/>
                        </a:spcAft>
                      </a:pPr>
                      <a:r>
                        <a:rPr lang="en-US" sz="1000" b="1" dirty="0">
                          <a:effectLst/>
                          <a:latin typeface="Arial" panose="020B0604020202020204" pitchFamily="34" charset="0"/>
                          <a:ea typeface="SimSun" panose="02010600030101010101" pitchFamily="2" charset="-122"/>
                          <a:cs typeface="Times New Roman" panose="02020603050405020304" pitchFamily="18" charset="0"/>
                        </a:rPr>
                        <a:t>Multicast and Broadcast Services</a:t>
                      </a:r>
                    </a:p>
                    <a:p>
                      <a:pPr marL="0" marR="0" algn="l" hangingPunct="0">
                        <a:spcBef>
                          <a:spcPts val="0"/>
                        </a:spcBef>
                        <a:spcAft>
                          <a:spcPts val="600"/>
                        </a:spcAft>
                      </a:pPr>
                      <a:r>
                        <a:rPr lang="en-US" sz="1000" b="1" dirty="0">
                          <a:effectLst/>
                          <a:latin typeface="Arial" panose="020B0604020202020204" pitchFamily="34" charset="0"/>
                          <a:ea typeface="SimSun" panose="02010600030101010101" pitchFamily="2" charset="-122"/>
                          <a:cs typeface="Times New Roman" panose="02020603050405020304" pitchFamily="18" charset="0"/>
                        </a:rPr>
                        <a:t>(See slides 6&amp;7 ) </a:t>
                      </a:r>
                    </a:p>
                  </a:txBody>
                  <a:tcPr marL="114300" marR="114300" marT="0" marB="0"/>
                </a:tc>
                <a:tc>
                  <a:txBody>
                    <a:bodyPr/>
                    <a:lstStyle/>
                    <a:p>
                      <a:pPr marL="171450" indent="-171450">
                        <a:buFont typeface="Wingdings" panose="05000000000000000000" pitchFamily="2" charset="2"/>
                        <a:buChar char="§"/>
                      </a:pPr>
                      <a:r>
                        <a:rPr lang="en-US" altLang="en-US" sz="800" dirty="0"/>
                        <a:t>Enhance NR MBS architecture to support MBS QoS aware mobility for delay-sensitive MBS application and future support of XR over MBS. </a:t>
                      </a:r>
                    </a:p>
                    <a:p>
                      <a:pPr marL="171450" indent="-171450">
                        <a:buFont typeface="Wingdings" panose="05000000000000000000" pitchFamily="2" charset="2"/>
                        <a:buChar char="§"/>
                      </a:pPr>
                      <a:r>
                        <a:rPr lang="en-US" altLang="en-US" sz="800" dirty="0"/>
                        <a:t>Enhance NR MBS architecture to support multicast/broadcast service delivery over a downlink only NTN access.</a:t>
                      </a:r>
                    </a:p>
                    <a:p>
                      <a:pPr marL="171450" indent="-171450">
                        <a:buFont typeface="Wingdings" panose="05000000000000000000" pitchFamily="2" charset="2"/>
                        <a:buChar char="§"/>
                      </a:pPr>
                      <a:r>
                        <a:rPr lang="en-US" altLang="en-US" sz="800" dirty="0"/>
                        <a:t>Identify architecture enhancement to enable integration of MBS with non-3GPP digital terrestrial TV (DTT) broadcasting system. </a:t>
                      </a:r>
                    </a:p>
                    <a:p>
                      <a:pPr marL="171450" indent="-171450">
                        <a:buFont typeface="Wingdings" panose="05000000000000000000" pitchFamily="2" charset="2"/>
                        <a:buChar char="§"/>
                      </a:pPr>
                      <a:r>
                        <a:rPr lang="en-US" altLang="en-US" sz="800" dirty="0"/>
                        <a:t>Extend the architecture enhancement to support delivery of both MBS and DTT over 3GPP or non-3GPP access inducing satellite access.</a:t>
                      </a:r>
                    </a:p>
                  </a:txBody>
                  <a:tcPr marL="114300" marR="114300" marT="0" marB="0"/>
                </a:tc>
                <a:tc>
                  <a:txBody>
                    <a:bodyPr/>
                    <a:lstStyle/>
                    <a:p>
                      <a:pPr marL="0" algn="l" defTabSz="914400" rtl="0" eaLnBrk="1" latinLnBrk="0" hangingPunct="1"/>
                      <a:endParaRPr lang="en-US" sz="1100" kern="1200" dirty="0">
                        <a:solidFill>
                          <a:schemeClr val="dk1"/>
                        </a:solidFill>
                        <a:latin typeface="+mn-lt"/>
                        <a:ea typeface="+mn-ea"/>
                        <a:cs typeface="+mn-cs"/>
                      </a:endParaRPr>
                    </a:p>
                  </a:txBody>
                  <a:tcPr/>
                </a:tc>
                <a:tc>
                  <a:txBody>
                    <a:bodyPr/>
                    <a:lstStyle/>
                    <a:p>
                      <a:pPr marL="0" algn="l" defTabSz="914400" rtl="0" eaLnBrk="1" latinLnBrk="0" hangingPunct="1"/>
                      <a:r>
                        <a:rPr lang="en-US" sz="1100" kern="1200" dirty="0">
                          <a:solidFill>
                            <a:schemeClr val="dk1"/>
                          </a:solidFill>
                          <a:latin typeface="+mn-lt"/>
                          <a:ea typeface="+mn-ea"/>
                          <a:cs typeface="+mn-cs"/>
                        </a:rPr>
                        <a:t>SA2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Yes</a:t>
                      </a:r>
                    </a:p>
                    <a:p>
                      <a:endParaRPr lang="en-US" sz="1100" kern="1200" dirty="0">
                        <a:solidFill>
                          <a:schemeClr val="dk1"/>
                        </a:solidFill>
                        <a:latin typeface="+mn-lt"/>
                        <a:ea typeface="+mn-ea"/>
                        <a:cs typeface="+mn-cs"/>
                      </a:endParaRPr>
                    </a:p>
                  </a:txBody>
                  <a:tcPr/>
                </a:tc>
                <a:tc>
                  <a:txBody>
                    <a:bodyPr/>
                    <a:lstStyle/>
                    <a:p>
                      <a:r>
                        <a:rPr lang="en-US" sz="1100" kern="1200" dirty="0">
                          <a:solidFill>
                            <a:schemeClr val="dk1"/>
                          </a:solidFill>
                          <a:latin typeface="+mn-lt"/>
                          <a:ea typeface="+mn-ea"/>
                          <a:cs typeface="+mn-cs"/>
                        </a:rPr>
                        <a:t>TBD</a:t>
                      </a:r>
                    </a:p>
                  </a:txBody>
                  <a:tcPr/>
                </a:tc>
                <a:extLst>
                  <a:ext uri="{0D108BD9-81ED-4DB2-BD59-A6C34878D82A}">
                    <a16:rowId xmlns:a16="http://schemas.microsoft.com/office/drawing/2014/main" val="779832184"/>
                  </a:ext>
                </a:extLst>
              </a:tr>
              <a:tr h="547072">
                <a:tc>
                  <a:txBody>
                    <a:bodyPr/>
                    <a:lstStyle/>
                    <a:p>
                      <a:r>
                        <a:rPr lang="en-US" sz="1100" dirty="0"/>
                        <a:t>2</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dk1"/>
                          </a:solidFill>
                          <a:effectLst/>
                          <a:latin typeface="Arial" panose="020B0604020202020204" pitchFamily="34" charset="0"/>
                          <a:ea typeface="SimSun" panose="02010600030101010101" pitchFamily="2" charset="-122"/>
                          <a:cs typeface="Times New Roman" panose="02020603050405020304" pitchFamily="18" charset="0"/>
                        </a:rPr>
                        <a:t> AIML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dk1"/>
                          </a:solidFill>
                          <a:effectLst/>
                          <a:latin typeface="Arial" panose="020B0604020202020204" pitchFamily="34" charset="0"/>
                          <a:ea typeface="SimSun" panose="02010600030101010101" pitchFamily="2" charset="-122"/>
                          <a:cs typeface="Times New Roman" panose="02020603050405020304" pitchFamily="18" charset="0"/>
                        </a:rPr>
                        <a:t>(See slide 8) </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kern="1200" dirty="0">
                          <a:solidFill>
                            <a:schemeClr val="dk1"/>
                          </a:solidFill>
                          <a:latin typeface="+mn-lt"/>
                          <a:ea typeface="+mn-ea"/>
                          <a:cs typeface="+mn-cs"/>
                        </a:rPr>
                        <a:t>Study and identify the potential scopes of alignment and collaboration on AIML related projects carried out across multiple WGs, and the scope of unification of AI/ML operations to achieve the ultimate goal of AI integration in both the radio access network and 5G system.</a:t>
                      </a:r>
                    </a:p>
                  </a:txBody>
                  <a:tcPr/>
                </a:tc>
                <a:tc>
                  <a:txBody>
                    <a:bodyPr/>
                    <a:lstStyle/>
                    <a:p>
                      <a:endParaRPr lang="en-US" sz="1100" dirty="0"/>
                    </a:p>
                  </a:txBody>
                  <a:tcPr/>
                </a:tc>
                <a:tc>
                  <a:txBody>
                    <a:bodyPr/>
                    <a:lstStyle/>
                    <a:p>
                      <a:r>
                        <a:rPr lang="en-US" sz="1100" dirty="0"/>
                        <a:t>SA2/SA</a:t>
                      </a:r>
                    </a:p>
                  </a:txBody>
                  <a:tcPr/>
                </a:tc>
                <a:tc>
                  <a:txBody>
                    <a:bodyPr/>
                    <a:lstStyle/>
                    <a:p>
                      <a:r>
                        <a:rPr lang="en-US" sz="1100" dirty="0"/>
                        <a:t>Yes</a:t>
                      </a:r>
                    </a:p>
                  </a:txBody>
                  <a:tcPr/>
                </a:tc>
                <a:tc>
                  <a:txBody>
                    <a:bodyPr/>
                    <a:lstStyle/>
                    <a:p>
                      <a:r>
                        <a:rPr lang="en-US" sz="1100" dirty="0"/>
                        <a:t>TBD</a:t>
                      </a:r>
                    </a:p>
                  </a:txBody>
                  <a:tcPr/>
                </a:tc>
                <a:extLst>
                  <a:ext uri="{0D108BD9-81ED-4DB2-BD59-A6C34878D82A}">
                    <a16:rowId xmlns:a16="http://schemas.microsoft.com/office/drawing/2014/main" val="1961773117"/>
                  </a:ext>
                </a:extLst>
              </a:tr>
              <a:tr h="662245">
                <a:tc>
                  <a:txBody>
                    <a:bodyPr/>
                    <a:lstStyle/>
                    <a:p>
                      <a:r>
                        <a:rPr lang="en-US" sz="1100" dirty="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kern="1200" dirty="0">
                          <a:solidFill>
                            <a:schemeClr val="dk1"/>
                          </a:solidFill>
                          <a:effectLst/>
                          <a:latin typeface="Arial" panose="020B0604020202020204" pitchFamily="34" charset="0"/>
                          <a:ea typeface="SimSun" panose="02010600030101010101" pitchFamily="2" charset="-122"/>
                          <a:cs typeface="Times New Roman" panose="02020603050405020304" pitchFamily="18" charset="0"/>
                        </a:rPr>
                        <a:t>Satellite Access (NTN)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dirty="0">
                          <a:effectLst/>
                          <a:latin typeface="Arial" panose="020B0604020202020204" pitchFamily="34" charset="0"/>
                          <a:ea typeface="SimSun" panose="02010600030101010101" pitchFamily="2" charset="-122"/>
                          <a:cs typeface="Times New Roman" panose="02020603050405020304" pitchFamily="18" charset="0"/>
                        </a:rPr>
                        <a:t>(See slides 9&amp;10 )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000" b="1" kern="1200" dirty="0">
                        <a:solidFill>
                          <a:schemeClr val="dk1"/>
                        </a:solidFill>
                        <a:effectLst/>
                        <a:latin typeface="Arial" panose="020B0604020202020204" pitchFamily="34" charset="0"/>
                        <a:ea typeface="SimSun" panose="02010600030101010101" pitchFamily="2" charset="-122"/>
                        <a:cs typeface="Times New Roman" panose="02020603050405020304" pitchFamily="18" charset="0"/>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kern="1200" dirty="0">
                          <a:solidFill>
                            <a:schemeClr val="dk1"/>
                          </a:solidFill>
                          <a:latin typeface="+mn-lt"/>
                          <a:ea typeface="+mn-ea"/>
                          <a:cs typeface="+mn-cs"/>
                        </a:rPr>
                        <a:t>Enhance 5G system architecture to support transparent payload scenarios including enhancements to the space segments and inter-satellite space interfaces.</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kern="1200" dirty="0">
                          <a:solidFill>
                            <a:schemeClr val="dk1"/>
                          </a:solidFill>
                          <a:latin typeface="+mn-lt"/>
                          <a:ea typeface="+mn-ea"/>
                          <a:cs typeface="+mn-cs"/>
                        </a:rPr>
                        <a:t>Extend the enhancements to 5G system architecture to support new use case (other than Rel-17 NTN identified use-cases e.g.-MBB, IoT, and </a:t>
                      </a:r>
                      <a:r>
                        <a:rPr lang="en-US" sz="800" kern="1200" dirty="0" err="1">
                          <a:solidFill>
                            <a:schemeClr val="dk1"/>
                          </a:solidFill>
                          <a:latin typeface="+mn-lt"/>
                          <a:ea typeface="+mn-ea"/>
                          <a:cs typeface="+mn-cs"/>
                        </a:rPr>
                        <a:t>eMTC</a:t>
                      </a:r>
                      <a:r>
                        <a:rPr lang="en-US" sz="800" kern="1200" dirty="0">
                          <a:solidFill>
                            <a:schemeClr val="dk1"/>
                          </a:solidFill>
                          <a:latin typeface="+mn-lt"/>
                          <a:ea typeface="+mn-ea"/>
                          <a:cs typeface="+mn-cs"/>
                        </a:rPr>
                        <a:t>) such as TV and MBS service over NTN</a:t>
                      </a:r>
                    </a:p>
                  </a:txBody>
                  <a:tcPr/>
                </a:tc>
                <a:tc>
                  <a:txBody>
                    <a:bodyPr/>
                    <a:lstStyle/>
                    <a:p>
                      <a:endParaRPr lang="en-US" sz="1100"/>
                    </a:p>
                  </a:txBody>
                  <a:tcPr/>
                </a:tc>
                <a:tc>
                  <a:txBody>
                    <a:bodyPr/>
                    <a:lstStyle/>
                    <a:p>
                      <a:r>
                        <a:rPr lang="en-US" sz="1100" dirty="0"/>
                        <a:t>SA1</a:t>
                      </a:r>
                    </a:p>
                  </a:txBody>
                  <a:tcPr/>
                </a:tc>
                <a:tc>
                  <a:txBody>
                    <a:bodyPr/>
                    <a:lstStyle/>
                    <a:p>
                      <a:r>
                        <a:rPr lang="en-US" sz="1100" dirty="0"/>
                        <a:t>Yes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TBD</a:t>
                      </a:r>
                    </a:p>
                    <a:p>
                      <a:endParaRPr lang="en-US" sz="1100" dirty="0"/>
                    </a:p>
                  </a:txBody>
                  <a:tcPr/>
                </a:tc>
                <a:extLst>
                  <a:ext uri="{0D108BD9-81ED-4DB2-BD59-A6C34878D82A}">
                    <a16:rowId xmlns:a16="http://schemas.microsoft.com/office/drawing/2014/main" val="136015713"/>
                  </a:ext>
                </a:extLst>
              </a:tr>
              <a:tr h="892592">
                <a:tc>
                  <a:txBody>
                    <a:bodyPr/>
                    <a:lstStyle/>
                    <a:p>
                      <a:r>
                        <a:rPr lang="en-US" sz="1100" dirty="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dk1"/>
                          </a:solidFill>
                          <a:latin typeface="+mn-lt"/>
                          <a:ea typeface="+mn-ea"/>
                          <a:cs typeface="+mn-cs"/>
                        </a:rPr>
                        <a:t>XR &amp; Metaverse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1200" dirty="0">
                          <a:solidFill>
                            <a:schemeClr val="dk1"/>
                          </a:solidFill>
                          <a:latin typeface="+mn-lt"/>
                          <a:ea typeface="+mn-ea"/>
                          <a:cs typeface="+mn-cs"/>
                        </a:rPr>
                        <a:t>(See slides 11&amp;12 )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b="1"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kern="1200" dirty="0">
                          <a:solidFill>
                            <a:schemeClr val="dk1"/>
                          </a:solidFill>
                          <a:latin typeface="+mn-lt"/>
                          <a:ea typeface="+mn-ea"/>
                          <a:cs typeface="+mn-cs"/>
                        </a:rPr>
                        <a:t>Further enhance RAN XR scheduling: Awareness of Application Layer Forward Error Correction (AL-FEC) at RAN</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kern="1200" dirty="0">
                          <a:solidFill>
                            <a:schemeClr val="dk1"/>
                          </a:solidFill>
                          <a:latin typeface="+mn-lt"/>
                          <a:ea typeface="+mn-ea"/>
                          <a:cs typeface="+mn-cs"/>
                        </a:rPr>
                        <a:t>Further enhance PDU Set based QoS handling: including introducing additional PDU-Set delivery policy, and adaptability of XR traffic with 5GS QoS level.</a:t>
                      </a:r>
                    </a:p>
                    <a:p>
                      <a:pPr marL="171450" marR="0" lvl="0" indent="-1714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sz="800" dirty="0"/>
                        <a:t>Identify the new service requirements related to Metaverse compared as to XR, if any; study potential enhancement to allow 5G system to be able to exchange data from/to a Metaverse environment under the new requirements constraints.</a:t>
                      </a:r>
                      <a:endParaRPr lang="en-US" sz="800" kern="1200" dirty="0">
                        <a:solidFill>
                          <a:schemeClr val="dk1"/>
                        </a:solidFill>
                        <a:latin typeface="+mn-lt"/>
                        <a:ea typeface="+mn-ea"/>
                        <a:cs typeface="+mn-cs"/>
                      </a:endParaRPr>
                    </a:p>
                  </a:txBody>
                  <a:tcPr/>
                </a:tc>
                <a:tc>
                  <a:txBody>
                    <a:bodyPr/>
                    <a:lstStyle/>
                    <a:p>
                      <a:endParaRPr lang="en-US" sz="1100"/>
                    </a:p>
                  </a:txBody>
                  <a:tcPr/>
                </a:tc>
                <a:tc>
                  <a:txBody>
                    <a:bodyPr/>
                    <a:lstStyle/>
                    <a:p>
                      <a:r>
                        <a:rPr lang="en-US" sz="1100" dirty="0"/>
                        <a:t>SA2</a:t>
                      </a:r>
                    </a:p>
                  </a:txBody>
                  <a:tcPr/>
                </a:tc>
                <a:tc>
                  <a:txBody>
                    <a:bodyPr/>
                    <a:lstStyle/>
                    <a:p>
                      <a:r>
                        <a:rPr lang="en-US" sz="1100" dirty="0"/>
                        <a:t>Yes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TBD</a:t>
                      </a:r>
                    </a:p>
                    <a:p>
                      <a:endParaRPr lang="en-US" sz="1100" dirty="0"/>
                    </a:p>
                  </a:txBody>
                  <a:tcPr/>
                </a:tc>
                <a:extLst>
                  <a:ext uri="{0D108BD9-81ED-4DB2-BD59-A6C34878D82A}">
                    <a16:rowId xmlns:a16="http://schemas.microsoft.com/office/drawing/2014/main" val="1394328455"/>
                  </a:ext>
                </a:extLst>
              </a:tr>
              <a:tr h="431899">
                <a:tc>
                  <a:txBody>
                    <a:bodyPr/>
                    <a:lstStyle/>
                    <a:p>
                      <a:r>
                        <a:rPr lang="en-US" sz="1100" dirty="0"/>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Personal IoT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effectLst/>
                          <a:latin typeface="Arial" panose="020B0604020202020204" pitchFamily="34" charset="0"/>
                          <a:ea typeface="SimSun" panose="02010600030101010101" pitchFamily="2" charset="-122"/>
                          <a:cs typeface="Times New Roman" panose="02020603050405020304" pitchFamily="18" charset="0"/>
                        </a:rPr>
                        <a:t>(See slide 13 ) </a:t>
                      </a:r>
                    </a:p>
                  </a:txBody>
                  <a:tcPr/>
                </a:tc>
                <a:tc>
                  <a:txBody>
                    <a:bodyPr/>
                    <a:lstStyle/>
                    <a:p>
                      <a:pPr marL="171450" indent="-171450">
                        <a:buFont typeface="Wingdings" panose="05000000000000000000" pitchFamily="2" charset="2"/>
                        <a:buChar char="§"/>
                      </a:pPr>
                      <a:r>
                        <a:rPr lang="en-US" sz="800" kern="1200" dirty="0">
                          <a:solidFill>
                            <a:schemeClr val="dk1"/>
                          </a:solidFill>
                          <a:latin typeface="+mn-lt"/>
                          <a:ea typeface="+mn-ea"/>
                          <a:cs typeface="+mn-cs"/>
                        </a:rPr>
                        <a:t>strongly support the continuation of this WID in Rel-19. Additionally, we support the any discussion on architecture enhancement to support integration of Ambient and Personal IOT</a:t>
                      </a:r>
                    </a:p>
                  </a:txBody>
                  <a:tcPr/>
                </a:tc>
                <a:tc>
                  <a:txBody>
                    <a:bodyPr/>
                    <a:lstStyle/>
                    <a:p>
                      <a:endParaRPr lang="en-US" sz="1100"/>
                    </a:p>
                  </a:txBody>
                  <a:tcPr/>
                </a:tc>
                <a:tc>
                  <a:txBody>
                    <a:bodyPr/>
                    <a:lstStyle/>
                    <a:p>
                      <a:r>
                        <a:rPr lang="en-US" sz="1100" dirty="0"/>
                        <a:t>SA2</a:t>
                      </a:r>
                    </a:p>
                  </a:txBody>
                  <a:tcPr/>
                </a:tc>
                <a:tc>
                  <a:txBody>
                    <a:bodyPr/>
                    <a:lstStyle/>
                    <a:p>
                      <a:r>
                        <a:rPr lang="en-US" sz="1100" dirty="0"/>
                        <a:t>Yes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TBD</a:t>
                      </a:r>
                    </a:p>
                    <a:p>
                      <a:endParaRPr lang="en-US" sz="1100" dirty="0"/>
                    </a:p>
                  </a:txBody>
                  <a:tcPr/>
                </a:tc>
                <a:extLst>
                  <a:ext uri="{0D108BD9-81ED-4DB2-BD59-A6C34878D82A}">
                    <a16:rowId xmlns:a16="http://schemas.microsoft.com/office/drawing/2014/main" val="2627868240"/>
                  </a:ext>
                </a:extLst>
              </a:tr>
              <a:tr h="590262">
                <a:tc>
                  <a:txBody>
                    <a:bodyPr/>
                    <a:lstStyle/>
                    <a:p>
                      <a:r>
                        <a:rPr lang="en-US" sz="1100" dirty="0"/>
                        <a:t>6</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Integrated Sensing &amp; Communications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effectLst/>
                          <a:latin typeface="Arial" panose="020B0604020202020204" pitchFamily="34" charset="0"/>
                          <a:ea typeface="SimSun" panose="02010600030101010101" pitchFamily="2" charset="-122"/>
                          <a:cs typeface="Times New Roman" panose="02020603050405020304" pitchFamily="18" charset="0"/>
                        </a:rPr>
                        <a:t>(See slide 14 ) </a:t>
                      </a:r>
                      <a:endParaRPr lang="en-US" sz="1100" b="1" dirty="0"/>
                    </a:p>
                  </a:txBody>
                  <a:tcPr/>
                </a:tc>
                <a:tc>
                  <a:txBody>
                    <a:bodyPr/>
                    <a:lstStyle/>
                    <a:p>
                      <a:pPr marL="171450" indent="-171450">
                        <a:spcBef>
                          <a:spcPts val="0"/>
                        </a:spcBef>
                        <a:buFont typeface="Wingdings" panose="05000000000000000000" pitchFamily="2" charset="2"/>
                        <a:buChar char="§"/>
                      </a:pPr>
                      <a:r>
                        <a:rPr lang="en-US" sz="800" kern="1200" dirty="0">
                          <a:solidFill>
                            <a:schemeClr val="dk1"/>
                          </a:solidFill>
                          <a:latin typeface="+mn-lt"/>
                          <a:ea typeface="+mn-ea"/>
                          <a:cs typeface="+mn-cs"/>
                        </a:rPr>
                        <a:t>Identify the system architecture to support integrated communication and sensing</a:t>
                      </a:r>
                    </a:p>
                    <a:p>
                      <a:pPr marL="171450" indent="-171450">
                        <a:spcBef>
                          <a:spcPts val="0"/>
                        </a:spcBef>
                        <a:buFont typeface="Wingdings" panose="05000000000000000000" pitchFamily="2" charset="2"/>
                        <a:buChar char="§"/>
                      </a:pPr>
                      <a:r>
                        <a:rPr lang="en-US" sz="800" kern="1200" dirty="0">
                          <a:solidFill>
                            <a:schemeClr val="dk1"/>
                          </a:solidFill>
                          <a:latin typeface="+mn-lt"/>
                          <a:ea typeface="+mn-ea"/>
                          <a:cs typeface="+mn-cs"/>
                        </a:rPr>
                        <a:t>Discuss the necessary architecture enhancements to handle and manage the Sensing Data</a:t>
                      </a:r>
                    </a:p>
                    <a:p>
                      <a:pPr marL="171450" indent="-171450">
                        <a:spcBef>
                          <a:spcPts val="0"/>
                        </a:spcBef>
                        <a:buFont typeface="Wingdings" panose="05000000000000000000" pitchFamily="2" charset="2"/>
                        <a:buChar char="§"/>
                      </a:pPr>
                      <a:r>
                        <a:rPr lang="en-US" sz="800" kern="1200" dirty="0">
                          <a:solidFill>
                            <a:schemeClr val="dk1"/>
                          </a:solidFill>
                          <a:latin typeface="+mn-lt"/>
                          <a:ea typeface="+mn-ea"/>
                          <a:cs typeface="+mn-cs"/>
                        </a:rPr>
                        <a:t>Discuss the necessary architecture -level enhancements for detection of objects.</a:t>
                      </a:r>
                    </a:p>
                    <a:p>
                      <a:pPr marL="171450" indent="-171450">
                        <a:buFont typeface="Wingdings" panose="05000000000000000000" pitchFamily="2" charset="2"/>
                        <a:buChar char="§"/>
                      </a:pPr>
                      <a:endParaRPr lang="en-US" sz="1100" dirty="0"/>
                    </a:p>
                  </a:txBody>
                  <a:tcPr/>
                </a:tc>
                <a:tc>
                  <a:txBody>
                    <a:bodyPr/>
                    <a:lstStyle/>
                    <a:p>
                      <a:endParaRPr lang="en-US" sz="1100" dirty="0"/>
                    </a:p>
                  </a:txBody>
                  <a:tcPr/>
                </a:tc>
                <a:tc>
                  <a:txBody>
                    <a:bodyPr/>
                    <a:lstStyle/>
                    <a:p>
                      <a:r>
                        <a:rPr lang="en-US" sz="1100" dirty="0"/>
                        <a:t>SA2</a:t>
                      </a:r>
                    </a:p>
                  </a:txBody>
                  <a:tcPr/>
                </a:tc>
                <a:tc>
                  <a:txBody>
                    <a:bodyPr/>
                    <a:lstStyle/>
                    <a:p>
                      <a:r>
                        <a:rPr lang="en-US" sz="1100" dirty="0"/>
                        <a:t>Yes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TBD</a:t>
                      </a:r>
                    </a:p>
                    <a:p>
                      <a:endParaRPr lang="en-US" sz="1100" dirty="0"/>
                    </a:p>
                  </a:txBody>
                  <a:tcPr/>
                </a:tc>
                <a:extLst>
                  <a:ext uri="{0D108BD9-81ED-4DB2-BD59-A6C34878D82A}">
                    <a16:rowId xmlns:a16="http://schemas.microsoft.com/office/drawing/2014/main" val="614041340"/>
                  </a:ext>
                </a:extLst>
              </a:tr>
            </a:tbl>
          </a:graphicData>
        </a:graphic>
      </p:graphicFrame>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en-US" b="1" dirty="0"/>
              <a:t>Detailed Content -MBS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buNone/>
            </a:pPr>
            <a:r>
              <a:rPr lang="en-US" altLang="en-US" dirty="0"/>
              <a:t>NR Multicast and Broadcast Services is being discussed since Rel-17, in Rel-18 some enhancements have been carried out related to multicast reception and inactive state, MCON and UE shared processing for unicast and broadcast, yet there still some leftover issues and some new enhancement to consider in Rel-19 such as integration of MBS and digital terrestrials and MBS delivery over satellite access.   </a:t>
            </a:r>
          </a:p>
          <a:p>
            <a:pPr marL="0" indent="0">
              <a:buNone/>
            </a:pPr>
            <a:r>
              <a:rPr lang="en-US" altLang="en-US" b="1" u="sng" dirty="0"/>
              <a:t>MBS leftover key issues </a:t>
            </a:r>
          </a:p>
          <a:p>
            <a:r>
              <a:rPr lang="en-US" altLang="en-US" dirty="0"/>
              <a:t>Enhance NR MBS architecture to support linear audio/video services, FTA/ROM modes, and Inter-</a:t>
            </a:r>
            <a:r>
              <a:rPr lang="en-US" altLang="en-US" dirty="0" err="1"/>
              <a:t>gNB</a:t>
            </a:r>
            <a:r>
              <a:rPr lang="en-US" altLang="en-US" dirty="0"/>
              <a:t>/DU and CU SFN operations and mobility.</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84E896-19F4-488B-88CF-16C696F894EB}"/>
              </a:ext>
            </a:extLst>
          </p:cNvPr>
          <p:cNvSpPr>
            <a:spLocks noGrp="1"/>
          </p:cNvSpPr>
          <p:nvPr>
            <p:ph type="title"/>
          </p:nvPr>
        </p:nvSpPr>
        <p:spPr/>
        <p:txBody>
          <a:bodyPr/>
          <a:lstStyle/>
          <a:p>
            <a:r>
              <a:rPr lang="en-US" altLang="en-US" b="1" dirty="0"/>
              <a:t>Detailed Content -MBS</a:t>
            </a:r>
            <a:endParaRPr lang="en-US" b="1" dirty="0"/>
          </a:p>
        </p:txBody>
      </p:sp>
      <p:sp>
        <p:nvSpPr>
          <p:cNvPr id="3" name="Content Placeholder 2">
            <a:extLst>
              <a:ext uri="{FF2B5EF4-FFF2-40B4-BE49-F238E27FC236}">
                <a16:creationId xmlns:a16="http://schemas.microsoft.com/office/drawing/2014/main" id="{0ECA8C16-8EF8-4462-A631-2B674D766BFF}"/>
              </a:ext>
            </a:extLst>
          </p:cNvPr>
          <p:cNvSpPr>
            <a:spLocks noGrp="1"/>
          </p:cNvSpPr>
          <p:nvPr>
            <p:ph idx="1"/>
          </p:nvPr>
        </p:nvSpPr>
        <p:spPr/>
        <p:txBody>
          <a:bodyPr/>
          <a:lstStyle/>
          <a:p>
            <a:r>
              <a:rPr lang="en-US" altLang="en-US" dirty="0"/>
              <a:t>Enhance NR MBS architecture to support MBS QoS aware mobility for delay-sensitive MBS application and future support of XR over MBS. </a:t>
            </a:r>
          </a:p>
          <a:p>
            <a:r>
              <a:rPr lang="en-US" altLang="en-US" dirty="0"/>
              <a:t>Enhance NR MBS architecture to support multicast/broadcast service delivery over a downlink only NTN access.</a:t>
            </a:r>
          </a:p>
          <a:p>
            <a:pPr marL="0" indent="0">
              <a:buNone/>
            </a:pPr>
            <a:r>
              <a:rPr lang="en-US" altLang="en-US" b="1" u="sng" dirty="0"/>
              <a:t>Integrated MBS/DTT key issues</a:t>
            </a:r>
          </a:p>
          <a:p>
            <a:r>
              <a:rPr lang="en-US" altLang="en-US" dirty="0"/>
              <a:t>Identify architecture enhancement to enable integration of MBS with non-3GPP digital terrestrial TV (DTT) broadcasting system. </a:t>
            </a:r>
          </a:p>
          <a:p>
            <a:r>
              <a:rPr lang="en-US" altLang="en-US" dirty="0"/>
              <a:t>Extend the architecture enhancement to support delivery of both MBS and DTT over 3GPP or non-3GPP access inducing satellite access.</a:t>
            </a:r>
          </a:p>
          <a:p>
            <a:endParaRPr lang="en-US" dirty="0"/>
          </a:p>
        </p:txBody>
      </p:sp>
    </p:spTree>
    <p:extLst>
      <p:ext uri="{BB962C8B-B14F-4D97-AF65-F5344CB8AC3E}">
        <p14:creationId xmlns:p14="http://schemas.microsoft.com/office/powerpoint/2010/main" val="240052785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81E600-23E6-4CAA-9CF9-8C59AF10531B}"/>
              </a:ext>
            </a:extLst>
          </p:cNvPr>
          <p:cNvSpPr>
            <a:spLocks noGrp="1"/>
          </p:cNvSpPr>
          <p:nvPr>
            <p:ph type="title"/>
          </p:nvPr>
        </p:nvSpPr>
        <p:spPr/>
        <p:txBody>
          <a:bodyPr/>
          <a:lstStyle/>
          <a:p>
            <a:r>
              <a:rPr lang="en-US" altLang="en-US" b="1" dirty="0"/>
              <a:t>Detailed Content -AIML</a:t>
            </a:r>
            <a:endParaRPr lang="en-US" dirty="0"/>
          </a:p>
        </p:txBody>
      </p:sp>
      <p:sp>
        <p:nvSpPr>
          <p:cNvPr id="3" name="Content Placeholder 2">
            <a:extLst>
              <a:ext uri="{FF2B5EF4-FFF2-40B4-BE49-F238E27FC236}">
                <a16:creationId xmlns:a16="http://schemas.microsoft.com/office/drawing/2014/main" id="{96F193C8-1448-4E94-81AD-1DE86DC62CFD}"/>
              </a:ext>
            </a:extLst>
          </p:cNvPr>
          <p:cNvSpPr>
            <a:spLocks noGrp="1"/>
          </p:cNvSpPr>
          <p:nvPr>
            <p:ph idx="1"/>
          </p:nvPr>
        </p:nvSpPr>
        <p:spPr>
          <a:xfrm>
            <a:off x="114300" y="1770205"/>
            <a:ext cx="11239500" cy="4351338"/>
          </a:xfrm>
        </p:spPr>
        <p:txBody>
          <a:bodyPr/>
          <a:lstStyle/>
          <a:p>
            <a:pPr marL="0" indent="0">
              <a:spcBef>
                <a:spcPts val="0"/>
              </a:spcBef>
              <a:buNone/>
            </a:pPr>
            <a:r>
              <a:rPr lang="en-US" dirty="0"/>
              <a:t> For AIML topics, it can be clearly observed that many AIML projects are being carried out by many 3gpp WGs in parallel such as OAM AI/ML, 5GC AI/ML, NG-RAN AI/ML, PHY AI/ML despite the fact there is a lot similarity in the issues being discussed in these different projects especially in the aspects like the AIML model management, transfer and monitoring data collection, model location, collaboration level etc.). Therefore, a key issue to resolve in Rel-19</a:t>
            </a:r>
          </a:p>
          <a:p>
            <a:pPr marL="0" indent="0">
              <a:spcBef>
                <a:spcPts val="0"/>
              </a:spcBef>
              <a:buNone/>
            </a:pPr>
            <a:r>
              <a:rPr lang="en-US" b="1" u="sng" dirty="0"/>
              <a:t>AIML WGs collaboration key issues</a:t>
            </a:r>
          </a:p>
          <a:p>
            <a:pPr>
              <a:spcBef>
                <a:spcPts val="0"/>
              </a:spcBef>
            </a:pPr>
            <a:r>
              <a:rPr lang="en-US" dirty="0"/>
              <a:t>Study and identify the potential scopes of alignment and collaboration on AIML related projects carried out across multiple WGs, and the scope of unification of AI/ML operations to achieve the ultimate goal of AI integration in both the radio access network and 5G system.</a:t>
            </a:r>
          </a:p>
          <a:p>
            <a:endParaRPr lang="en-US" dirty="0"/>
          </a:p>
        </p:txBody>
      </p:sp>
    </p:spTree>
    <p:extLst>
      <p:ext uri="{BB962C8B-B14F-4D97-AF65-F5344CB8AC3E}">
        <p14:creationId xmlns:p14="http://schemas.microsoft.com/office/powerpoint/2010/main" val="3198517656"/>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B628AD-CF07-430E-96FB-1F5BAB3A3031}"/>
              </a:ext>
            </a:extLst>
          </p:cNvPr>
          <p:cNvSpPr>
            <a:spLocks noGrp="1"/>
          </p:cNvSpPr>
          <p:nvPr>
            <p:ph type="title"/>
          </p:nvPr>
        </p:nvSpPr>
        <p:spPr/>
        <p:txBody>
          <a:bodyPr/>
          <a:lstStyle/>
          <a:p>
            <a:r>
              <a:rPr lang="en-US" altLang="en-US" b="1" dirty="0"/>
              <a:t>Detailed Content -NTN</a:t>
            </a:r>
            <a:endParaRPr lang="en-US" dirty="0"/>
          </a:p>
        </p:txBody>
      </p:sp>
      <p:sp>
        <p:nvSpPr>
          <p:cNvPr id="3" name="Content Placeholder 2">
            <a:extLst>
              <a:ext uri="{FF2B5EF4-FFF2-40B4-BE49-F238E27FC236}">
                <a16:creationId xmlns:a16="http://schemas.microsoft.com/office/drawing/2014/main" id="{10B8F865-7BFB-46BE-ABC1-A049E090FC8A}"/>
              </a:ext>
            </a:extLst>
          </p:cNvPr>
          <p:cNvSpPr>
            <a:spLocks noGrp="1"/>
          </p:cNvSpPr>
          <p:nvPr>
            <p:ph idx="1"/>
          </p:nvPr>
        </p:nvSpPr>
        <p:spPr/>
        <p:txBody>
          <a:bodyPr/>
          <a:lstStyle/>
          <a:p>
            <a:pPr marL="0" indent="0">
              <a:buNone/>
            </a:pPr>
            <a:r>
              <a:rPr lang="en-US" dirty="0"/>
              <a:t>There are two phases of Satellite Access integration, the first phase is the integration phase which is currently being discussed in Rel-17 and Rel-18, and the second phase is unification of Satellite Access as a part of 3GPP network. For these phases the potential key issues to discuss in Rel-19 could be:  </a:t>
            </a:r>
          </a:p>
          <a:p>
            <a:pPr marL="0" indent="0">
              <a:buNone/>
            </a:pPr>
            <a:r>
              <a:rPr lang="en-US" b="1" u="sng" dirty="0"/>
              <a:t>Integration phase key issues </a:t>
            </a:r>
          </a:p>
          <a:p>
            <a:r>
              <a:rPr lang="en-US" dirty="0"/>
              <a:t>Enhance 5G system architecture to support transparent payload scenarios including enhancements to the space segments and inter-satellite space interfaces.</a:t>
            </a:r>
          </a:p>
          <a:p>
            <a:r>
              <a:rPr lang="en-US" dirty="0"/>
              <a:t>-	</a:t>
            </a:r>
          </a:p>
        </p:txBody>
      </p:sp>
    </p:spTree>
    <p:extLst>
      <p:ext uri="{BB962C8B-B14F-4D97-AF65-F5344CB8AC3E}">
        <p14:creationId xmlns:p14="http://schemas.microsoft.com/office/powerpoint/2010/main" val="5463764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6730</TotalTime>
  <Words>1534</Words>
  <Application>Microsoft Office PowerPoint</Application>
  <PresentationFormat>Widescreen</PresentationFormat>
  <Paragraphs>138</Paragraphs>
  <Slides>15</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 </vt:lpstr>
      <vt:lpstr>Arial</vt:lpstr>
      <vt:lpstr>Calibri</vt:lpstr>
      <vt:lpstr>Calibri Light</vt:lpstr>
      <vt:lpstr>Helvetica</vt:lpstr>
      <vt:lpstr>Times New Roman</vt:lpstr>
      <vt:lpstr>Wingdings</vt:lpstr>
      <vt:lpstr>Office Theme</vt:lpstr>
      <vt:lpstr>TCL Views on Release 19</vt:lpstr>
      <vt:lpstr>Outline</vt:lpstr>
      <vt:lpstr>About TCL </vt:lpstr>
      <vt:lpstr>TCL Release 19 Considerations</vt:lpstr>
      <vt:lpstr>Overview of Release 19 Content</vt:lpstr>
      <vt:lpstr>Detailed Content -MBS</vt:lpstr>
      <vt:lpstr>Detailed Content -MBS</vt:lpstr>
      <vt:lpstr>Detailed Content -AIML</vt:lpstr>
      <vt:lpstr>Detailed Content -NTN</vt:lpstr>
      <vt:lpstr>Detailed Content -NTN</vt:lpstr>
      <vt:lpstr>Detailed Content XR</vt:lpstr>
      <vt:lpstr>Detailed Content: Metaverse</vt:lpstr>
      <vt:lpstr>Detailed Content :Personal IoT</vt:lpstr>
      <vt:lpstr> Detailed Content : Sensing  </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Ahmed Mikaeil</cp:lastModifiedBy>
  <cp:revision>629</cp:revision>
  <dcterms:created xsi:type="dcterms:W3CDTF">2010-02-05T13:52:04Z</dcterms:created>
  <dcterms:modified xsi:type="dcterms:W3CDTF">2023-06-02T22:23:13Z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